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Pristina" panose="03060402040406080204" pitchFamily="66" charset="0"/>
      <p:regular r:id="rId10"/>
    </p:embeddedFont>
    <p:embeddedFont>
      <p:font typeface="Calibri Light" panose="020F0302020204030204" pitchFamily="34" charset="0"/>
      <p:regular r:id="rId11"/>
      <p:italic r:id="rId12"/>
    </p:embeddedFont>
    <p:embeddedFont>
      <p:font typeface="Six feet under" panose="02000000000000000000" pitchFamily="2"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FBC82F"/>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005" autoAdjust="0"/>
  </p:normalViewPr>
  <p:slideViewPr>
    <p:cSldViewPr snapToGrid="0">
      <p:cViewPr varScale="1">
        <p:scale>
          <a:sx n="38" d="100"/>
          <a:sy n="38" d="100"/>
        </p:scale>
        <p:origin x="2342" y="43"/>
      </p:cViewPr>
      <p:guideLst/>
    </p:cSldViewPr>
  </p:slideViewPr>
  <p:notesTextViewPr>
    <p:cViewPr>
      <p:scale>
        <a:sx n="1" d="1"/>
        <a:sy n="1" d="1"/>
      </p:scale>
      <p:origin x="0" y="0"/>
    </p:cViewPr>
  </p:notesTextViewPr>
  <p:notesViewPr>
    <p:cSldViewPr snapToGrid="0">
      <p:cViewPr>
        <p:scale>
          <a:sx n="78" d="100"/>
          <a:sy n="78" d="100"/>
        </p:scale>
        <p:origin x="2808" y="-8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14: Healing an Afflicted Woman (Luke 8:43-48)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April 22,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 (Also Matthew 9 and Mark 5)</a:t>
            </a:r>
          </a:p>
          <a:p>
            <a:pPr marL="171450" indent="-171450">
              <a:buFont typeface="Arial" panose="020B0604020202020204" pitchFamily="34" charset="0"/>
              <a:buChar char="•"/>
            </a:pPr>
            <a:r>
              <a:rPr lang="en-US" dirty="0"/>
              <a:t>Jesus was asked to heal the daughter of Jairus (a ruler of the synagogue near Capernaum).  This miracle happened on the way, as Jesus went to heal the little girl.</a:t>
            </a:r>
          </a:p>
          <a:p>
            <a:pPr marL="0" indent="0">
              <a:buFont typeface="Arial" panose="020B0604020202020204" pitchFamily="34" charset="0"/>
              <a:buNone/>
            </a:pPr>
            <a:r>
              <a:rPr lang="en-US" b="1" dirty="0"/>
              <a:t>(Luke 8:43-48) READ </a:t>
            </a:r>
          </a:p>
          <a:p>
            <a:pPr marL="628650" lvl="1" indent="-171450">
              <a:buFont typeface="Arial" panose="020B0604020202020204" pitchFamily="34" charset="0"/>
              <a:buChar char="•"/>
            </a:pPr>
            <a:r>
              <a:rPr lang="en-US" b="1" dirty="0"/>
              <a:t>The woman’s illness led her to desperate action</a:t>
            </a:r>
          </a:p>
          <a:p>
            <a:pPr marL="628650" lvl="1" indent="-171450">
              <a:buFont typeface="Arial" panose="020B0604020202020204" pitchFamily="34" charset="0"/>
              <a:buChar char="•"/>
            </a:pPr>
            <a:r>
              <a:rPr lang="en-US" b="1" dirty="0"/>
              <a:t>She was in a crowd, even though her illness made her unclean by the Law</a:t>
            </a:r>
          </a:p>
          <a:p>
            <a:pPr marL="0" lvl="0" indent="0">
              <a:buFont typeface="Arial" panose="020B0604020202020204" pitchFamily="34" charset="0"/>
              <a:buNone/>
            </a:pPr>
            <a:r>
              <a:rPr lang="en-US" b="1" dirty="0"/>
              <a:t>(Leviticus 15:25), </a:t>
            </a:r>
            <a:r>
              <a:rPr lang="en-US" b="0" i="1" dirty="0"/>
              <a:t>“If a woman has a discharge of blood for many days, other than at the time of her customary impurity, or if it runs beyond her usual time of impurity, all the days of her unclean discharge shall be as the days of her customary impurity. She shall be unclean.”</a:t>
            </a:r>
          </a:p>
          <a:p>
            <a:pPr marL="628650" lvl="1" indent="-171450">
              <a:buFont typeface="Arial" panose="020B0604020202020204" pitchFamily="34" charset="0"/>
              <a:buChar char="•"/>
            </a:pPr>
            <a:r>
              <a:rPr lang="en-US" b="0" i="0" dirty="0"/>
              <a:t>Perhaps we can be understanding of both her courage to touch the border of Jesus’ garment, and her desire to not be discovered</a:t>
            </a:r>
          </a:p>
          <a:p>
            <a:pPr marL="628650" lvl="1" indent="-171450">
              <a:buFont typeface="Arial" panose="020B0604020202020204" pitchFamily="34" charset="0"/>
              <a:buChar char="•"/>
            </a:pPr>
            <a:r>
              <a:rPr lang="en-US" b="0" i="0" dirty="0"/>
              <a:t>There is reason to fear the great power of God! (Had she displeased the Lord?)</a:t>
            </a:r>
          </a:p>
          <a:p>
            <a:pPr marL="0" lvl="0" indent="0">
              <a:buFont typeface="Arial" panose="020B0604020202020204" pitchFamily="34" charset="0"/>
              <a:buNone/>
            </a:pPr>
            <a:r>
              <a:rPr lang="en-US" b="1" i="0" dirty="0"/>
              <a:t>(Matthew 10:28), </a:t>
            </a:r>
            <a:r>
              <a:rPr lang="en-US" b="0" i="1" dirty="0"/>
              <a:t>“</a:t>
            </a:r>
            <a:r>
              <a:rPr lang="en-US" i="1" dirty="0"/>
              <a:t>And do not fear those who kill the body but cannot kill the soul. But rather fear Him who is able to destroy both soul and body in hell.”</a:t>
            </a:r>
          </a:p>
          <a:p>
            <a:pPr marL="628650" lvl="1" indent="-171450">
              <a:buFont typeface="Arial" panose="020B0604020202020204" pitchFamily="34" charset="0"/>
              <a:buChar char="•"/>
            </a:pPr>
            <a:endParaRPr lang="en-US" b="0" i="0" dirty="0"/>
          </a:p>
          <a:p>
            <a:pPr marL="0" lvl="0" indent="0">
              <a:buFont typeface="Arial" panose="020B0604020202020204" pitchFamily="34" charset="0"/>
              <a:buNone/>
            </a:pPr>
            <a:r>
              <a:rPr lang="en-US" b="1" i="0" dirty="0"/>
              <a:t>What are some lessons we can learn from observing this miracle?</a:t>
            </a:r>
          </a:p>
          <a:p>
            <a:endParaRPr lang="en-US" i="0"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(43-44), </a:t>
            </a:r>
            <a:r>
              <a:rPr lang="en-US" i="1" dirty="0"/>
              <a:t>“Now a woman, having a flow of blood for twelve years, who had spent all her livelihood on physicians and could not be healed by any,</a:t>
            </a:r>
            <a:r>
              <a:rPr lang="en-US" i="1" baseline="30000" dirty="0"/>
              <a:t> 44</a:t>
            </a:r>
            <a:r>
              <a:rPr lang="en-US" i="1" dirty="0"/>
              <a:t> came from behind and touched the border of His garment. And immediately her flow of blood stopped.”</a:t>
            </a:r>
          </a:p>
          <a:p>
            <a:pPr marL="171450" indent="-171450">
              <a:buFont typeface="Arial" panose="020B0604020202020204" pitchFamily="34" charset="0"/>
              <a:buChar char="•"/>
            </a:pPr>
            <a:r>
              <a:rPr lang="en-US" b="1" i="0" dirty="0"/>
              <a:t>Instantaneous, and complete (a far cry from claims made today by “faith healers”)</a:t>
            </a:r>
          </a:p>
          <a:p>
            <a:pPr marL="628650" lvl="1" indent="-171450">
              <a:buFont typeface="Arial" panose="020B0604020202020204" pitchFamily="34" charset="0"/>
              <a:buChar char="•"/>
            </a:pPr>
            <a:r>
              <a:rPr lang="en-US" i="0" dirty="0"/>
              <a:t>Note:  No one has the ability to perform miracles today</a:t>
            </a:r>
          </a:p>
          <a:p>
            <a:pPr marL="628650" lvl="1" indent="-171450">
              <a:buFont typeface="Arial" panose="020B0604020202020204" pitchFamily="34" charset="0"/>
              <a:buChar char="•"/>
            </a:pPr>
            <a:r>
              <a:rPr lang="en-US" i="0" dirty="0"/>
              <a:t>This ability belongs to God, or to those who God chooses to impart it to.</a:t>
            </a:r>
          </a:p>
          <a:p>
            <a:pPr marL="0" lvl="0" indent="0">
              <a:buFont typeface="Arial" panose="020B0604020202020204" pitchFamily="34" charset="0"/>
              <a:buNone/>
            </a:pPr>
            <a:r>
              <a:rPr lang="en-US" b="1" i="0" dirty="0"/>
              <a:t>(Mark 16:17-18), [Jesus gave that power to His disciples, as signs], </a:t>
            </a:r>
            <a:r>
              <a:rPr lang="en-US" i="1" dirty="0"/>
              <a:t>“And these signs will follow those who believe: In My name they will cast out demons; they will speak with new tongues;</a:t>
            </a:r>
            <a:r>
              <a:rPr lang="en-US" i="1" baseline="30000" dirty="0"/>
              <a:t> 18</a:t>
            </a:r>
            <a:r>
              <a:rPr lang="en-US" i="1" dirty="0"/>
              <a:t> they will take up serpents; and if they drink anything deadly, it will by no means hurt them; they will lay hands on the sick, and they will recover.”</a:t>
            </a:r>
          </a:p>
          <a:p>
            <a:pPr marL="171450" lvl="0" indent="-171450">
              <a:buFont typeface="Arial" panose="020B0604020202020204" pitchFamily="34" charset="0"/>
              <a:buChar char="•"/>
            </a:pPr>
            <a:r>
              <a:rPr lang="en-US" b="1" i="0" dirty="0"/>
              <a:t>The purpose of the signs, to confirm the gospel, was accomplished and they are finished</a:t>
            </a:r>
          </a:p>
          <a:p>
            <a:pPr marL="0" lvl="0" indent="0">
              <a:buFont typeface="Arial" panose="020B0604020202020204" pitchFamily="34" charset="0"/>
              <a:buNone/>
            </a:pPr>
            <a:r>
              <a:rPr lang="en-US" b="1" i="0" dirty="0"/>
              <a:t>(Hebrews 2:3-4), </a:t>
            </a:r>
            <a:r>
              <a:rPr lang="en-US" i="1" dirty="0"/>
              <a:t>“How shall we escape if we neglect so great a salvation, which at the first began to be spoken by the Lord, and was confirmed to us by those who heard Him,</a:t>
            </a:r>
            <a:r>
              <a:rPr lang="en-US" i="1" baseline="30000" dirty="0"/>
              <a:t> 4</a:t>
            </a:r>
            <a:r>
              <a:rPr lang="en-US" i="1" dirty="0"/>
              <a:t> God also bearing witness both with signs and wonders, with various miracles, and gifts of the Holy Spirit, according to His own will?”</a:t>
            </a:r>
          </a:p>
          <a:p>
            <a:pPr marL="0" lvl="0" indent="0">
              <a:buFont typeface="Arial" panose="020B0604020202020204" pitchFamily="34" charset="0"/>
              <a:buNone/>
            </a:pPr>
            <a:r>
              <a:rPr lang="en-US" b="1" i="0" dirty="0"/>
              <a:t>(John 20:30-31), </a:t>
            </a:r>
            <a:r>
              <a:rPr lang="en-US" i="1" dirty="0"/>
              <a:t>“And truly Jesus did many other signs in the presence of His disciples, which are not written in this book;</a:t>
            </a:r>
            <a:r>
              <a:rPr lang="en-US" i="1" baseline="30000" dirty="0"/>
              <a:t> 31</a:t>
            </a:r>
            <a:r>
              <a:rPr lang="en-US" i="1" dirty="0"/>
              <a:t> but these are written that you may believe that Jesus is the Christ, the Son of God, and that believing you may have life in His name.”</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234267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(43), </a:t>
            </a:r>
            <a:r>
              <a:rPr lang="en-US" i="1" dirty="0"/>
              <a:t>“Now a woman, having a flow of blood for twelve years, who had spent all her livelihood on physicians and could not be healed by any.”</a:t>
            </a:r>
          </a:p>
          <a:p>
            <a:pPr marL="171450" indent="-171450">
              <a:buFont typeface="Arial" panose="020B0604020202020204" pitchFamily="34" charset="0"/>
              <a:buChar char="•"/>
            </a:pPr>
            <a:r>
              <a:rPr lang="en-US" b="1" i="0" dirty="0"/>
              <a:t>As advanced as medicine is today, we are unable to heal everyone.</a:t>
            </a:r>
          </a:p>
          <a:p>
            <a:pPr marL="0" indent="0">
              <a:buFont typeface="Arial" panose="020B0604020202020204" pitchFamily="34" charset="0"/>
              <a:buNone/>
            </a:pPr>
            <a:endParaRPr lang="en-US" b="1" i="0" dirty="0"/>
          </a:p>
          <a:p>
            <a:pPr marL="171450" indent="-171450">
              <a:buFont typeface="Arial" panose="020B0604020202020204" pitchFamily="34" charset="0"/>
              <a:buChar char="•"/>
            </a:pPr>
            <a:r>
              <a:rPr lang="en-US" b="1" i="0" dirty="0"/>
              <a:t>Death is the end of all men, and that will never be overcome.</a:t>
            </a:r>
          </a:p>
          <a:p>
            <a:pPr marL="0" indent="0">
              <a:buFont typeface="Arial" panose="020B0604020202020204" pitchFamily="34" charset="0"/>
              <a:buNone/>
            </a:pPr>
            <a:r>
              <a:rPr lang="en-US" b="1" i="0" dirty="0"/>
              <a:t>(Hebrews 9:27-28), </a:t>
            </a:r>
            <a:r>
              <a:rPr lang="en-US" i="1" dirty="0"/>
              <a:t>“And as it is appointed for men to die once, but after this the judgment,</a:t>
            </a:r>
            <a:r>
              <a:rPr lang="en-US" i="1" baseline="30000" dirty="0"/>
              <a:t> 28</a:t>
            </a:r>
            <a:r>
              <a:rPr lang="en-US" i="1" dirty="0"/>
              <a:t> so Christ was offered once to bear the sins of many. To those who eagerly wait for Him He will appear a second time, apart from sin, for salvation.”</a:t>
            </a:r>
          </a:p>
          <a:p>
            <a:pPr marL="171450" indent="-171450">
              <a:buFont typeface="Arial" panose="020B0604020202020204" pitchFamily="34" charset="0"/>
              <a:buChar char="•"/>
            </a:pPr>
            <a:r>
              <a:rPr lang="en-US" b="1" i="0" dirty="0"/>
              <a:t>Prayer remains effective in activating the providence of God to heal.  What men can not do, God can, if He will.</a:t>
            </a:r>
          </a:p>
          <a:p>
            <a:pPr marL="0" indent="0">
              <a:buFont typeface="Arial" panose="020B0604020202020204" pitchFamily="34" charset="0"/>
              <a:buNone/>
            </a:pPr>
            <a:r>
              <a:rPr lang="en-US" b="1" i="0" dirty="0"/>
              <a:t>(James 5:14-15), </a:t>
            </a:r>
            <a:r>
              <a:rPr lang="en-US" i="1" dirty="0"/>
              <a:t>“Is anyone among you sick? Let him call for the elders of the church, and let them pray over him, anointing him with oil in the name of the Lord.</a:t>
            </a:r>
            <a:r>
              <a:rPr lang="en-US" i="1" baseline="30000" dirty="0"/>
              <a:t> 15</a:t>
            </a:r>
            <a:r>
              <a:rPr lang="en-US" i="1" dirty="0"/>
              <a:t> And the prayer of faith will save the sick, and the Lord will raise him up. And if he has committed sins, he will be forgiven.”</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12789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(45-48), </a:t>
            </a:r>
            <a:r>
              <a:rPr lang="en-US" i="1" dirty="0"/>
              <a:t>“And Jesus said, ‘Who touched Me?’ When all denied it, Peter and those with him said, ‘Master, the multitudes throng and press You, and You say, “Who touched Me?”’ </a:t>
            </a:r>
            <a:r>
              <a:rPr lang="en-US" i="1" baseline="30000" dirty="0"/>
              <a:t>46</a:t>
            </a:r>
            <a:r>
              <a:rPr lang="en-US" i="1" dirty="0"/>
              <a:t> But Jesus said, ‘Somebody touched Me, for I perceived power going out from Me’</a:t>
            </a:r>
            <a:r>
              <a:rPr lang="en-US" i="1" baseline="30000" dirty="0"/>
              <a:t> 47</a:t>
            </a:r>
            <a:r>
              <a:rPr lang="en-US" i="1" dirty="0"/>
              <a:t> Now when the woman saw that she was not hidden, she came trembling; and falling down before Him, she declared to Him in the presence of all the people the reason she had touched Him and how she was healed immediately. </a:t>
            </a:r>
            <a:r>
              <a:rPr lang="en-US" i="1" baseline="30000" dirty="0"/>
              <a:t>48</a:t>
            </a:r>
            <a:r>
              <a:rPr lang="en-US" i="1" dirty="0"/>
              <a:t> And He said to her, ‘Daughter, be of good cheer; your faith has made you well. Go in peace.’”</a:t>
            </a:r>
          </a:p>
          <a:p>
            <a:pPr marL="171450" indent="-171450">
              <a:buFont typeface="Arial" panose="020B0604020202020204" pitchFamily="34" charset="0"/>
              <a:buChar char="•"/>
            </a:pPr>
            <a:r>
              <a:rPr lang="en-US" b="1" i="0" dirty="0"/>
              <a:t>Jesus was not unaware, he was drawing attention to the woman, and what she did</a:t>
            </a:r>
          </a:p>
          <a:p>
            <a:pPr marL="171450" indent="-171450">
              <a:buFont typeface="Arial" panose="020B0604020202020204" pitchFamily="34" charset="0"/>
              <a:buChar char="•"/>
            </a:pPr>
            <a:r>
              <a:rPr lang="en-US" b="0" i="0" dirty="0"/>
              <a:t>Jesus did not have His power depleted, (it is infinite).  However, it does indicate something about the nature of miracles.  They are accomplished by the transfer of Divine POWER.</a:t>
            </a:r>
          </a:p>
          <a:p>
            <a:pPr marL="628650" lvl="1" indent="-171450">
              <a:buFont typeface="Arial" panose="020B0604020202020204" pitchFamily="34" charset="0"/>
              <a:buChar char="•"/>
            </a:pPr>
            <a:r>
              <a:rPr lang="en-US" b="1" i="0" dirty="0"/>
              <a:t>That same power gave Jesus the ability to forgive sins!</a:t>
            </a:r>
          </a:p>
          <a:p>
            <a:pPr marL="0" lvl="0" indent="0">
              <a:buFont typeface="Arial" panose="020B0604020202020204" pitchFamily="34" charset="0"/>
              <a:buNone/>
            </a:pPr>
            <a:r>
              <a:rPr lang="en-US" b="1" i="0" dirty="0"/>
              <a:t>(Mark 2:9-11), </a:t>
            </a:r>
            <a:r>
              <a:rPr lang="en-US" b="1" i="1" dirty="0"/>
              <a:t>“</a:t>
            </a:r>
            <a:r>
              <a:rPr lang="en-US" i="1" dirty="0"/>
              <a:t>Which is easier, to say to the paralytic, ‘Your sins are forgiven you,’ or to say, ‘Arise, take up your bed and walk’?</a:t>
            </a:r>
            <a:r>
              <a:rPr lang="en-US" i="1" baseline="30000" dirty="0"/>
              <a:t> 10</a:t>
            </a:r>
            <a:r>
              <a:rPr lang="en-US" i="1" dirty="0"/>
              <a:t> But that you may know that the Son of Man has power on earth to forgive sins”—He said to the paralytic,</a:t>
            </a:r>
            <a:r>
              <a:rPr lang="en-US" i="1" baseline="30000" dirty="0"/>
              <a:t> 11</a:t>
            </a:r>
            <a:r>
              <a:rPr lang="en-US" i="1" dirty="0"/>
              <a:t> “I say to you, arise, take up your bed, and go to your house.”</a:t>
            </a:r>
          </a:p>
          <a:p>
            <a:pPr marL="171450" lvl="0" indent="-171450">
              <a:buFont typeface="Arial" panose="020B0604020202020204" pitchFamily="34" charset="0"/>
              <a:buChar char="•"/>
            </a:pPr>
            <a:r>
              <a:rPr lang="en-US" b="1" i="0" dirty="0"/>
              <a:t>Jesus’ words showed great compassion toward the woman</a:t>
            </a:r>
          </a:p>
          <a:p>
            <a:pPr marL="628650" lvl="1" indent="-171450">
              <a:buFont typeface="Arial" panose="020B0604020202020204" pitchFamily="34" charset="0"/>
              <a:buChar char="•"/>
            </a:pPr>
            <a:r>
              <a:rPr lang="en-US" b="0" i="1" dirty="0"/>
              <a:t>“Be of good cheer”… “Go in peace”</a:t>
            </a:r>
          </a:p>
          <a:p>
            <a:pPr marL="0" lvl="0" indent="0">
              <a:buFont typeface="Arial" panose="020B0604020202020204" pitchFamily="34" charset="0"/>
              <a:buNone/>
            </a:pPr>
            <a:r>
              <a:rPr lang="en-US" b="1" i="0" dirty="0"/>
              <a:t>(2 Corinthians 8:9), [This compassion is seen in its greatest measure in His selfless sacrifice for us], </a:t>
            </a:r>
            <a:r>
              <a:rPr lang="en-US" b="0" i="1" dirty="0"/>
              <a:t>“</a:t>
            </a:r>
            <a:r>
              <a:rPr lang="en-US" i="1" dirty="0"/>
              <a:t>For you know the grace of our Lord Jesus Christ, that though He was rich, yet for your sakes He became poor, that you through His poverty might become rich.”</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16642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(48), </a:t>
            </a:r>
            <a:r>
              <a:rPr lang="en-US" i="1" dirty="0"/>
              <a:t>“And He said to her, ‘Daughter, be of good cheer; your faith has made you well. Go in peace.’”</a:t>
            </a:r>
          </a:p>
          <a:p>
            <a:pPr marL="171450" indent="-171450">
              <a:buFont typeface="Arial" panose="020B0604020202020204" pitchFamily="34" charset="0"/>
              <a:buChar char="•"/>
            </a:pPr>
            <a:r>
              <a:rPr lang="en-US" b="1" i="0" dirty="0"/>
              <a:t>Faith makes all things possible</a:t>
            </a:r>
          </a:p>
          <a:p>
            <a:pPr marL="0" indent="0">
              <a:buFont typeface="Arial" panose="020B0604020202020204" pitchFamily="34" charset="0"/>
              <a:buNone/>
            </a:pPr>
            <a:r>
              <a:rPr lang="en-US" b="1" i="0" dirty="0"/>
              <a:t>(Matthew 17:19-20), [Unlike His disciples, Jesus was able to cast out a demon from an afflicted child], </a:t>
            </a:r>
            <a:r>
              <a:rPr lang="en-US" i="1" dirty="0"/>
              <a:t>“Then the disciples came to Jesus privately and said, “Why could we not cast it out?” </a:t>
            </a:r>
            <a:r>
              <a:rPr lang="en-US" i="1" baseline="30000" dirty="0"/>
              <a:t>20</a:t>
            </a:r>
            <a:r>
              <a:rPr lang="en-US" i="1" dirty="0"/>
              <a:t> So Jesus said to them, “Because of your unbelief; for assuredly, I say to you, if you have faith as a mustard seed, you will say to this mountain, ‘Move from here to there,’ and it will move; and nothing will be impossible for you.”</a:t>
            </a:r>
          </a:p>
          <a:p>
            <a:pPr marL="628650" lvl="1" indent="-171450">
              <a:buFont typeface="Arial" panose="020B0604020202020204" pitchFamily="34" charset="0"/>
              <a:buChar char="•"/>
            </a:pPr>
            <a:r>
              <a:rPr lang="en-US" i="0" dirty="0"/>
              <a:t>What do we mean when we say that all things are possible?</a:t>
            </a:r>
          </a:p>
          <a:p>
            <a:pPr marL="628650" lvl="1" indent="-171450">
              <a:buFont typeface="Arial" panose="020B0604020202020204" pitchFamily="34" charset="0"/>
              <a:buChar char="•"/>
            </a:pPr>
            <a:r>
              <a:rPr lang="en-US" i="0" dirty="0"/>
              <a:t>Does not indicate we can expect a miracle because we believe, if it is not God’s will.  However, that is exactly what happened in our text!</a:t>
            </a:r>
          </a:p>
          <a:p>
            <a:pPr marL="628650" lvl="1" indent="-171450">
              <a:buFont typeface="Arial" panose="020B0604020202020204" pitchFamily="34" charset="0"/>
              <a:buChar char="•"/>
            </a:pPr>
            <a:r>
              <a:rPr lang="en-US" b="1" i="0" dirty="0"/>
              <a:t>All things that GOD desires for us!  Ultimately and most importantly, that means we can have salvation through faith!</a:t>
            </a:r>
          </a:p>
          <a:p>
            <a:pPr marL="0" lvl="0" indent="0">
              <a:buFont typeface="Arial" panose="020B0604020202020204" pitchFamily="34" charset="0"/>
              <a:buNone/>
            </a:pPr>
            <a:r>
              <a:rPr lang="en-US" b="1" i="0" dirty="0"/>
              <a:t>(Hebrews 11:6), </a:t>
            </a:r>
            <a:r>
              <a:rPr lang="en-US" b="0" i="1" dirty="0"/>
              <a:t>“But without faith it is impossible to please Him, for he who comes to God must believe that He is, and that He is a rewarder of those who diligently seek Him.”</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221088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(Ephesians 3:17-19), [Paul’s prayer on behalf of the Ephesians], </a:t>
            </a:r>
            <a:r>
              <a:rPr lang="en-US" i="1" dirty="0"/>
              <a:t>“That Christ may dwell in your hearts through faith; that you, being rooted and grounded in love,</a:t>
            </a:r>
            <a:r>
              <a:rPr lang="en-US" i="1" baseline="30000" dirty="0"/>
              <a:t> 18</a:t>
            </a:r>
            <a:r>
              <a:rPr lang="en-US" i="1" dirty="0"/>
              <a:t> may be able to comprehend with all the saints what is the width and length and depth and height—</a:t>
            </a:r>
            <a:r>
              <a:rPr lang="en-US" i="1" baseline="30000" dirty="0"/>
              <a:t> 19</a:t>
            </a:r>
            <a:r>
              <a:rPr lang="en-US" i="1" dirty="0"/>
              <a:t> </a:t>
            </a:r>
            <a:r>
              <a:rPr lang="en-US" b="1" i="1" dirty="0"/>
              <a:t>to know the love of Christ which passes knowledge; that you may be filled with all the fullness of God</a:t>
            </a:r>
            <a:r>
              <a:rPr lang="en-US"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67841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4/21/2018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4/21/2018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Healing an Afflicted Woman</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8:43-48)</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an Afflicted Woman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65110" y="1263535"/>
            <a:ext cx="10588690" cy="5220392"/>
          </a:xfrm>
        </p:spPr>
        <p:txBody>
          <a:bodyPr>
            <a:normAutofit/>
          </a:bodyPr>
          <a:lstStyle/>
          <a:p>
            <a:pPr marL="349250" indent="-349250">
              <a:tabLst>
                <a:tab pos="398463" algn="l"/>
              </a:tabLst>
            </a:pPr>
            <a:r>
              <a:rPr lang="en-US" sz="4000" b="1" dirty="0">
                <a:solidFill>
                  <a:srgbClr val="FFD966"/>
                </a:solidFill>
              </a:rPr>
              <a:t>The Miracle (43-44)</a:t>
            </a:r>
          </a:p>
          <a:p>
            <a:pPr marL="750888" lvl="1" indent="0">
              <a:buNone/>
              <a:tabLst>
                <a:tab pos="522288" algn="l"/>
              </a:tabLst>
            </a:pPr>
            <a:r>
              <a:rPr lang="en-US" sz="4000" dirty="0">
                <a:solidFill>
                  <a:schemeClr val="bg1"/>
                </a:solidFill>
              </a:rPr>
              <a:t>Mark 16:17-18; Hebrews 2:3-4; John 20:30-31</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an Afflicted Woman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65110" y="1263535"/>
            <a:ext cx="10588690" cy="5220392"/>
          </a:xfrm>
        </p:spPr>
        <p:txBody>
          <a:bodyPr>
            <a:normAutofit/>
          </a:bodyPr>
          <a:lstStyle/>
          <a:p>
            <a:pPr marL="349250" indent="-349250">
              <a:tabLst>
                <a:tab pos="398463" algn="l"/>
              </a:tabLst>
            </a:pPr>
            <a:r>
              <a:rPr lang="en-US" sz="4000" b="1" dirty="0">
                <a:solidFill>
                  <a:srgbClr val="FFD966"/>
                </a:solidFill>
              </a:rPr>
              <a:t>The Miracle (43-44)</a:t>
            </a:r>
          </a:p>
          <a:p>
            <a:pPr marL="750888" lvl="1" indent="0">
              <a:buNone/>
              <a:tabLst>
                <a:tab pos="522288" algn="l"/>
              </a:tabLst>
            </a:pPr>
            <a:r>
              <a:rPr lang="en-US" sz="4000" dirty="0">
                <a:solidFill>
                  <a:schemeClr val="bg1"/>
                </a:solidFill>
              </a:rPr>
              <a:t>Mark 16:17-18; Hebrews 2:3-4; John 20:30-31</a:t>
            </a:r>
          </a:p>
          <a:p>
            <a:pPr marL="349250" indent="-349250">
              <a:tabLst>
                <a:tab pos="398463" algn="l"/>
              </a:tabLst>
            </a:pPr>
            <a:r>
              <a:rPr lang="en-US" sz="4000" b="1" dirty="0">
                <a:solidFill>
                  <a:srgbClr val="FFD966"/>
                </a:solidFill>
              </a:rPr>
              <a:t>The Impotence of Men (43)</a:t>
            </a:r>
          </a:p>
          <a:p>
            <a:pPr marL="750888" lvl="1" indent="0">
              <a:buNone/>
              <a:tabLst>
                <a:tab pos="2057400" algn="l"/>
              </a:tabLst>
            </a:pPr>
            <a:r>
              <a:rPr lang="en-US" sz="4000" dirty="0">
                <a:solidFill>
                  <a:schemeClr val="bg1"/>
                </a:solidFill>
              </a:rPr>
              <a:t>Hebrews 9:27-28; James 5:14-15</a:t>
            </a:r>
          </a:p>
        </p:txBody>
      </p:sp>
    </p:spTree>
    <p:extLst>
      <p:ext uri="{BB962C8B-B14F-4D97-AF65-F5344CB8AC3E}">
        <p14:creationId xmlns:p14="http://schemas.microsoft.com/office/powerpoint/2010/main" val="18233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an Afflicted Woman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65110" y="1263535"/>
            <a:ext cx="10588690" cy="5220392"/>
          </a:xfrm>
        </p:spPr>
        <p:txBody>
          <a:bodyPr>
            <a:normAutofit/>
          </a:bodyPr>
          <a:lstStyle/>
          <a:p>
            <a:pPr marL="349250" indent="-349250">
              <a:tabLst>
                <a:tab pos="398463" algn="l"/>
              </a:tabLst>
            </a:pPr>
            <a:r>
              <a:rPr lang="en-US" sz="4000" b="1" dirty="0">
                <a:solidFill>
                  <a:srgbClr val="FFD966"/>
                </a:solidFill>
              </a:rPr>
              <a:t>The Miracle (43-44)</a:t>
            </a:r>
          </a:p>
          <a:p>
            <a:pPr marL="750888" lvl="1" indent="0">
              <a:buNone/>
              <a:tabLst>
                <a:tab pos="522288" algn="l"/>
              </a:tabLst>
            </a:pPr>
            <a:r>
              <a:rPr lang="en-US" sz="4000" dirty="0">
                <a:solidFill>
                  <a:schemeClr val="bg1"/>
                </a:solidFill>
              </a:rPr>
              <a:t>Mark 16:17-18; Hebrews 2:3-4; John 20:30-31</a:t>
            </a:r>
          </a:p>
          <a:p>
            <a:pPr marL="349250" indent="-349250">
              <a:tabLst>
                <a:tab pos="398463" algn="l"/>
              </a:tabLst>
            </a:pPr>
            <a:r>
              <a:rPr lang="en-US" sz="4000" b="1" dirty="0">
                <a:solidFill>
                  <a:srgbClr val="FFD966"/>
                </a:solidFill>
              </a:rPr>
              <a:t>The Impotence of Men (43)</a:t>
            </a:r>
          </a:p>
          <a:p>
            <a:pPr marL="750888" lvl="1" indent="0">
              <a:buNone/>
              <a:tabLst>
                <a:tab pos="2057400" algn="l"/>
              </a:tabLst>
            </a:pPr>
            <a:r>
              <a:rPr lang="en-US" sz="4000" dirty="0">
                <a:solidFill>
                  <a:schemeClr val="bg1"/>
                </a:solidFill>
              </a:rPr>
              <a:t>Hebrews 9:27-28; James 5:14-15</a:t>
            </a:r>
          </a:p>
          <a:p>
            <a:pPr marL="349250" indent="-349250">
              <a:tabLst>
                <a:tab pos="398463" algn="l"/>
              </a:tabLst>
            </a:pPr>
            <a:r>
              <a:rPr lang="en-US" sz="4000" b="1" dirty="0">
                <a:solidFill>
                  <a:srgbClr val="FFD966"/>
                </a:solidFill>
              </a:rPr>
              <a:t>The Words of Jesus (45-48)</a:t>
            </a:r>
          </a:p>
          <a:p>
            <a:pPr marL="750888" lvl="1" indent="0">
              <a:buNone/>
              <a:tabLst>
                <a:tab pos="1550988" algn="l"/>
              </a:tabLst>
            </a:pPr>
            <a:r>
              <a:rPr lang="en-US" sz="4000" dirty="0">
                <a:solidFill>
                  <a:schemeClr val="bg1"/>
                </a:solidFill>
              </a:rPr>
              <a:t>Mark 2:9-11; 2 Corinthians 8:9</a:t>
            </a:r>
          </a:p>
        </p:txBody>
      </p:sp>
    </p:spTree>
    <p:extLst>
      <p:ext uri="{BB962C8B-B14F-4D97-AF65-F5344CB8AC3E}">
        <p14:creationId xmlns:p14="http://schemas.microsoft.com/office/powerpoint/2010/main" val="79352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The Healing of an Afflicted Woman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65110" y="1263535"/>
            <a:ext cx="10588690" cy="5220392"/>
          </a:xfrm>
        </p:spPr>
        <p:txBody>
          <a:bodyPr>
            <a:normAutofit/>
          </a:bodyPr>
          <a:lstStyle/>
          <a:p>
            <a:pPr marL="349250" indent="-349250">
              <a:tabLst>
                <a:tab pos="398463" algn="l"/>
              </a:tabLst>
            </a:pPr>
            <a:r>
              <a:rPr lang="en-US" sz="4000" b="1" dirty="0">
                <a:solidFill>
                  <a:srgbClr val="FFD966"/>
                </a:solidFill>
              </a:rPr>
              <a:t>The Miracle (43-44)</a:t>
            </a:r>
          </a:p>
          <a:p>
            <a:pPr marL="750888" lvl="1" indent="0">
              <a:buNone/>
              <a:tabLst>
                <a:tab pos="522288" algn="l"/>
              </a:tabLst>
            </a:pPr>
            <a:r>
              <a:rPr lang="en-US" sz="4000" dirty="0">
                <a:solidFill>
                  <a:schemeClr val="bg1"/>
                </a:solidFill>
              </a:rPr>
              <a:t>Mark 16:17-18; Hebrews 2:3-4; John 20:30-31</a:t>
            </a:r>
          </a:p>
          <a:p>
            <a:pPr marL="349250" indent="-349250">
              <a:tabLst>
                <a:tab pos="398463" algn="l"/>
              </a:tabLst>
            </a:pPr>
            <a:r>
              <a:rPr lang="en-US" sz="4000" b="1" dirty="0">
                <a:solidFill>
                  <a:srgbClr val="FFD966"/>
                </a:solidFill>
              </a:rPr>
              <a:t>The Impotence of Men (43)</a:t>
            </a:r>
          </a:p>
          <a:p>
            <a:pPr marL="750888" lvl="1" indent="0">
              <a:buNone/>
              <a:tabLst>
                <a:tab pos="2057400" algn="l"/>
              </a:tabLst>
            </a:pPr>
            <a:r>
              <a:rPr lang="en-US" sz="4000" dirty="0">
                <a:solidFill>
                  <a:schemeClr val="bg1"/>
                </a:solidFill>
              </a:rPr>
              <a:t>Hebrews 9:27-28; James 5:14-15</a:t>
            </a:r>
          </a:p>
          <a:p>
            <a:pPr marL="349250" indent="-349250">
              <a:tabLst>
                <a:tab pos="398463" algn="l"/>
              </a:tabLst>
            </a:pPr>
            <a:r>
              <a:rPr lang="en-US" sz="4000" b="1" dirty="0">
                <a:solidFill>
                  <a:srgbClr val="FFD966"/>
                </a:solidFill>
              </a:rPr>
              <a:t>The Words of Jesus (45-48)</a:t>
            </a:r>
          </a:p>
          <a:p>
            <a:pPr marL="750888" lvl="1" indent="0">
              <a:buNone/>
              <a:tabLst>
                <a:tab pos="1550988" algn="l"/>
              </a:tabLst>
            </a:pPr>
            <a:r>
              <a:rPr lang="en-US" sz="4000" dirty="0">
                <a:solidFill>
                  <a:schemeClr val="bg1"/>
                </a:solidFill>
              </a:rPr>
              <a:t>Mark 2:9-11; 2 Corinthians 8:9</a:t>
            </a:r>
          </a:p>
          <a:p>
            <a:pPr marL="349250" indent="-349250">
              <a:tabLst>
                <a:tab pos="398463" algn="l"/>
              </a:tabLst>
            </a:pPr>
            <a:r>
              <a:rPr lang="en-US" sz="4000" b="1" dirty="0">
                <a:solidFill>
                  <a:srgbClr val="FFD966"/>
                </a:solidFill>
              </a:rPr>
              <a:t>The Power of Faith (48)</a:t>
            </a:r>
          </a:p>
          <a:p>
            <a:pPr marL="750888" lvl="1" indent="0">
              <a:buNone/>
              <a:tabLst>
                <a:tab pos="2579688" algn="l"/>
              </a:tabLst>
            </a:pPr>
            <a:r>
              <a:rPr lang="en-US" sz="4000" dirty="0">
                <a:solidFill>
                  <a:schemeClr val="bg1"/>
                </a:solidFill>
              </a:rPr>
              <a:t>Matthew 17:19-20; Hebrews 11:6</a:t>
            </a:r>
          </a:p>
        </p:txBody>
      </p:sp>
    </p:spTree>
    <p:extLst>
      <p:ext uri="{BB962C8B-B14F-4D97-AF65-F5344CB8AC3E}">
        <p14:creationId xmlns:p14="http://schemas.microsoft.com/office/powerpoint/2010/main" val="22366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054542" cy="1710575"/>
          </a:xfrm>
        </p:spPr>
        <p:txBody>
          <a:bodyPr>
            <a:normAutofit/>
          </a:bodyPr>
          <a:lstStyle/>
          <a:p>
            <a:r>
              <a:rPr lang="en-US" sz="80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65110" y="2072639"/>
            <a:ext cx="10588690" cy="4411287"/>
          </a:xfrm>
        </p:spPr>
        <p:txBody>
          <a:bodyPr>
            <a:normAutofit/>
          </a:bodyPr>
          <a:lstStyle/>
          <a:p>
            <a:pPr marL="0" indent="0" algn="ctr">
              <a:buNone/>
              <a:tabLst>
                <a:tab pos="398463" algn="l"/>
              </a:tabLst>
            </a:pPr>
            <a:r>
              <a:rPr lang="en-US" sz="4800" b="1" dirty="0">
                <a:solidFill>
                  <a:srgbClr val="FFD966"/>
                </a:solidFill>
              </a:rPr>
              <a:t>Do you have the same faith as that of this woman?  If you do, then you can receive the blessings of God!</a:t>
            </a:r>
          </a:p>
          <a:p>
            <a:pPr marL="0" indent="0" algn="ctr">
              <a:buNone/>
              <a:tabLst>
                <a:tab pos="398463" algn="l"/>
              </a:tabLst>
            </a:pPr>
            <a:endParaRPr lang="en-US" sz="4800" b="1" dirty="0">
              <a:solidFill>
                <a:srgbClr val="FFD966"/>
              </a:solidFill>
            </a:endParaRPr>
          </a:p>
          <a:p>
            <a:pPr marL="0" indent="0" algn="ctr">
              <a:buNone/>
              <a:tabLst>
                <a:tab pos="398463" algn="l"/>
              </a:tabLst>
            </a:pPr>
            <a:r>
              <a:rPr lang="en-US" sz="4800" b="1" dirty="0">
                <a:solidFill>
                  <a:schemeClr val="bg1"/>
                </a:solidFill>
              </a:rPr>
              <a:t>Ephesians 3:17-19</a:t>
            </a:r>
            <a:endParaRPr lang="en-US" sz="4800" dirty="0">
              <a:solidFill>
                <a:schemeClr val="bg1"/>
              </a:solidFill>
            </a:endParaRPr>
          </a:p>
        </p:txBody>
      </p:sp>
    </p:spTree>
    <p:extLst>
      <p:ext uri="{BB962C8B-B14F-4D97-AF65-F5344CB8AC3E}">
        <p14:creationId xmlns:p14="http://schemas.microsoft.com/office/powerpoint/2010/main" val="4162049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1651</Words>
  <Application>Microsoft Office PowerPoint</Application>
  <PresentationFormat>Widescreen</PresentationFormat>
  <Paragraphs>82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Pristina</vt:lpstr>
      <vt:lpstr>Calibri Light</vt:lpstr>
      <vt:lpstr>Six feet under</vt:lpstr>
      <vt:lpstr>Calibri</vt:lpstr>
      <vt:lpstr>Arial</vt:lpstr>
      <vt:lpstr>Office Theme</vt:lpstr>
      <vt:lpstr>About My Father’s Business</vt:lpstr>
      <vt:lpstr>The Healing of an Afflicted Woman</vt:lpstr>
      <vt:lpstr>The Healing of an Afflicted Woman</vt:lpstr>
      <vt:lpstr>The Healing of an Afflicted Woman</vt:lpstr>
      <vt:lpstr>The Healing of an Afflicted Woman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18</cp:revision>
  <dcterms:created xsi:type="dcterms:W3CDTF">2017-09-01T17:46:22Z</dcterms:created>
  <dcterms:modified xsi:type="dcterms:W3CDTF">2018-04-22T03:49:16Z</dcterms:modified>
</cp:coreProperties>
</file>